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17"/>
  </p:notesMasterIdLst>
  <p:sldIdLst>
    <p:sldId id="266" r:id="rId3"/>
    <p:sldId id="267" r:id="rId4"/>
    <p:sldId id="287" r:id="rId5"/>
    <p:sldId id="299" r:id="rId6"/>
    <p:sldId id="297" r:id="rId7"/>
    <p:sldId id="284" r:id="rId8"/>
    <p:sldId id="289" r:id="rId9"/>
    <p:sldId id="291" r:id="rId10"/>
    <p:sldId id="290" r:id="rId11"/>
    <p:sldId id="298" r:id="rId12"/>
    <p:sldId id="293" r:id="rId13"/>
    <p:sldId id="292" r:id="rId14"/>
    <p:sldId id="295" r:id="rId15"/>
    <p:sldId id="29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9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45749489647129"/>
          <c:y val="6.8111913420414616E-2"/>
          <c:w val="0.59467799163993385"/>
          <c:h val="0.81326758526306997"/>
        </c:manualLayout>
      </c:layout>
      <c:pie3DChart>
        <c:varyColors val="1"/>
        <c:ser>
          <c:idx val="1"/>
          <c:order val="0"/>
          <c:tx>
            <c:strRef>
              <c:f>Sheet1!$B$43:$C$43</c:f>
              <c:strCache>
                <c:ptCount val="1"/>
                <c:pt idx="0">
                  <c:v>Disadvantaged Communities Non- Disadvantaged Communities</c:v>
                </c:pt>
              </c:strCache>
            </c:strRef>
          </c:tx>
          <c:dPt>
            <c:idx val="1"/>
            <c:bubble3D val="0"/>
          </c:dPt>
          <c:dLbls>
            <c:dLbl>
              <c:idx val="0"/>
              <c:layout>
                <c:manualLayout>
                  <c:x val="-0.1331826334208224"/>
                  <c:y val="6.06111229339575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4106496062992127"/>
                  <c:y val="-5.057139816982336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Sheet1!$B$43:$C$43</c:f>
              <c:strCache>
                <c:ptCount val="2"/>
                <c:pt idx="0">
                  <c:v>Disadvantaged Communities</c:v>
                </c:pt>
                <c:pt idx="1">
                  <c:v>Non- Disadvantaged Communities</c:v>
                </c:pt>
              </c:strCache>
            </c:strRef>
          </c:cat>
          <c:val>
            <c:numRef>
              <c:f>Sheet1!$B$44:$C$44</c:f>
              <c:numCache>
                <c:formatCode>0%</c:formatCode>
                <c:ptCount val="2"/>
                <c:pt idx="0">
                  <c:v>0.45</c:v>
                </c:pt>
                <c:pt idx="1">
                  <c:v>0.55000000000000004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774812870613395"/>
          <c:y val="0.22165183409585981"/>
          <c:w val="0.37172329153300282"/>
          <c:h val="0.5039678848457223"/>
        </c:manualLayout>
      </c:layout>
      <c:overlay val="0"/>
      <c:txPr>
        <a:bodyPr/>
        <a:lstStyle/>
        <a:p>
          <a:pPr rtl="0">
            <a:defRPr sz="24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0.39234</cdr:x>
      <cdr:y>0.90549</cdr:y>
    </cdr:from>
    <cdr:to>
      <cdr:x>0.96894</cdr:x>
      <cdr:y>0.97284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43201" y="3932925"/>
          <a:ext cx="4031581" cy="292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dirty="0" smtClean="0"/>
            <a:t>*Disadvantaged communities as defined in SB 535</a:t>
          </a:r>
          <a:endParaRPr lang="en-US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6ABA6-1AB2-45D2-80A7-29CA9431A601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4823A-09BD-4D17-89F7-1A92B4501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0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benefits</a:t>
            </a:r>
            <a:r>
              <a:rPr lang="en-US" baseline="0" dirty="0" smtClean="0"/>
              <a:t> of participation include…..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FE72A-3405-42F1-8715-52D370191E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77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3E89-D0FE-4111-9AFE-BD0C9B570238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6/10/2016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BDB5-6C93-4D40-A133-2DE26E7219B6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95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3E89-D0FE-4111-9AFE-BD0C9B57023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6/10/2016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BDB5-6C93-4D40-A133-2DE26E7219B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79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3E89-D0FE-4111-9AFE-BD0C9B57023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6/10/2016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BDB5-6C93-4D40-A133-2DE26E7219B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98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8D93E89-D0FE-4111-9AFE-BD0C9B570238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E0BDB5-6C93-4D40-A133-2DE26E721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83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D93E89-D0FE-4111-9AFE-BD0C9B570238}" type="datetimeFigureOut">
              <a:rPr lang="en-US" smtClean="0">
                <a:solidFill>
                  <a:prstClr val="black"/>
                </a:solidFill>
              </a:rPr>
              <a:pPr/>
              <a:t>6/10/2016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E0BDB5-6C93-4D40-A133-2DE26E7219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28316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D93E89-D0FE-4111-9AFE-BD0C9B570238}" type="datetimeFigureOut">
              <a:rPr lang="en-US" smtClean="0">
                <a:solidFill>
                  <a:prstClr val="white"/>
                </a:solidFill>
              </a:rPr>
              <a:pPr/>
              <a:t>6/10/2016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E0BDB5-6C93-4D40-A133-2DE26E7219B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697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D93E89-D0FE-4111-9AFE-BD0C9B570238}" type="datetimeFigureOut">
              <a:rPr lang="en-US" smtClean="0">
                <a:solidFill>
                  <a:prstClr val="white"/>
                </a:solidFill>
              </a:rPr>
              <a:pPr/>
              <a:t>6/10/2016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E0BDB5-6C93-4D40-A133-2DE26E7219B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71656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D93E89-D0FE-4111-9AFE-BD0C9B570238}" type="datetimeFigureOut">
              <a:rPr lang="en-US" smtClean="0">
                <a:solidFill>
                  <a:prstClr val="black"/>
                </a:solidFill>
              </a:rPr>
              <a:pPr/>
              <a:t>6/10/2016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E0BDB5-6C93-4D40-A133-2DE26E7219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243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D93E89-D0FE-4111-9AFE-BD0C9B570238}" type="datetimeFigureOut">
              <a:rPr lang="en-US" smtClean="0">
                <a:solidFill>
                  <a:prstClr val="white"/>
                </a:solidFill>
              </a:rPr>
              <a:pPr/>
              <a:t>6/10/2016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E0BDB5-6C93-4D40-A133-2DE26E7219B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87683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D93E89-D0FE-4111-9AFE-BD0C9B570238}" type="datetimeFigureOut">
              <a:rPr lang="en-US" smtClean="0">
                <a:solidFill>
                  <a:prstClr val="black"/>
                </a:solidFill>
              </a:rPr>
              <a:pPr/>
              <a:t>6/10/2016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E0BDB5-6C93-4D40-A133-2DE26E7219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54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8D93E89-D0FE-4111-9AFE-BD0C9B570238}" type="datetimeFigureOut">
              <a:rPr lang="en-US" smtClean="0">
                <a:solidFill>
                  <a:prstClr val="black"/>
                </a:solidFill>
              </a:rPr>
              <a:pPr/>
              <a:t>6/10/2016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E0BDB5-6C93-4D40-A133-2DE26E7219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78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3E89-D0FE-4111-9AFE-BD0C9B57023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6/10/2016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BDB5-6C93-4D40-A133-2DE26E7219B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03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8D93E89-D0FE-4111-9AFE-BD0C9B570238}" type="datetimeFigureOut">
              <a:rPr lang="en-US" smtClean="0">
                <a:solidFill>
                  <a:prstClr val="white"/>
                </a:solidFill>
              </a:rPr>
              <a:pPr/>
              <a:t>6/10/2016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E0BDB5-6C93-4D40-A133-2DE26E7219B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47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D93E89-D0FE-4111-9AFE-BD0C9B570238}" type="datetimeFigureOut">
              <a:rPr lang="en-US" smtClean="0">
                <a:solidFill>
                  <a:prstClr val="black"/>
                </a:solidFill>
              </a:rPr>
              <a:pPr/>
              <a:t>6/10/2016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E0BDB5-6C93-4D40-A133-2DE26E7219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03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D93E89-D0FE-4111-9AFE-BD0C9B570238}" type="datetimeFigureOut">
              <a:rPr lang="en-US" smtClean="0">
                <a:solidFill>
                  <a:prstClr val="black"/>
                </a:solidFill>
              </a:rPr>
              <a:pPr/>
              <a:t>6/10/2016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E0BDB5-6C93-4D40-A133-2DE26E7219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9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3E89-D0FE-4111-9AFE-BD0C9B570238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6/10/2016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BDB5-6C93-4D40-A133-2DE26E7219B6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4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3E89-D0FE-4111-9AFE-BD0C9B57023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6/10/2016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BDB5-6C93-4D40-A133-2DE26E7219B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08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3E89-D0FE-4111-9AFE-BD0C9B57023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6/10/2016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BDB5-6C93-4D40-A133-2DE26E7219B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3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3E89-D0FE-4111-9AFE-BD0C9B57023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6/10/2016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BDB5-6C93-4D40-A133-2DE26E7219B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3E89-D0FE-4111-9AFE-BD0C9B57023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6/10/2016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BDB5-6C93-4D40-A133-2DE26E7219B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1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3E89-D0FE-4111-9AFE-BD0C9B57023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6/10/2016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0BDB5-6C93-4D40-A133-2DE26E7219B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3E89-D0FE-4111-9AFE-BD0C9B57023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6/10/2016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5E0BDB5-6C93-4D40-A133-2DE26E7219B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0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D93E89-D0FE-4111-9AFE-BD0C9B57023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6/10/2016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E0BDB5-6C93-4D40-A133-2DE26E7219B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218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8D93E89-D0FE-4111-9AFE-BD0C9B570238}" type="datetimeFigureOut">
              <a:rPr lang="en-US" smtClean="0">
                <a:solidFill>
                  <a:prstClr val="black"/>
                </a:solidFill>
              </a:rPr>
              <a:pPr/>
              <a:t>6/10/2016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5E0BDB5-6C93-4D40-A133-2DE26E7219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4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g"/><Relationship Id="rId7" Type="http://schemas.openxmlformats.org/officeDocument/2006/relationships/hyperlink" Target="http://www.google.com/url?sa=i&amp;rct=j&amp;q=&amp;esrc=s&amp;source=images&amp;cd=&amp;cad=rja&amp;uact=8&amp;ved=0ahUKEwj89NP3_53NAhVJ1mMKHcUHD4UQjRwIBA&amp;url=http://myemail.constantcontact.com/Leadership-Hayward-Class-of-2013-14-Open-for-Applicants.html?soid%3D1103231280163%26aid%3DHYoKtd8JqaA&amp;psig=AFQjCNH7I0zQDh6AedP9Xy4jceAC-6GBXQ&amp;ust=1465666662908422" TargetMode="External"/><Relationship Id="rId12" Type="http://schemas.openxmlformats.org/officeDocument/2006/relationships/image" Target="../media/image3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hyperlink" Target="https://en.wikipedia.org/wiki/File:San_Mateo_County_ca_seal.svg" TargetMode="External"/><Relationship Id="rId5" Type="http://schemas.openxmlformats.org/officeDocument/2006/relationships/image" Target="../media/image26.jpg"/><Relationship Id="rId10" Type="http://schemas.openxmlformats.org/officeDocument/2006/relationships/image" Target="../media/image29.jpeg"/><Relationship Id="rId4" Type="http://schemas.openxmlformats.org/officeDocument/2006/relationships/image" Target="../media/image25.jpeg"/><Relationship Id="rId9" Type="http://schemas.openxmlformats.org/officeDocument/2006/relationships/hyperlink" Target="http://www.google.com/url?sa=i&amp;rct=j&amp;q=&amp;esrc=s&amp;source=images&amp;cd=&amp;cad=rja&amp;uact=8&amp;ved=0ahUKEwj31fqGgJ7NAhUI8GMKHeEFCGgQjRwIBw&amp;url=http://volunteer.cvnl.org/agency/detail/?agency_id%3D40913&amp;psig=AFQjCNGEdgxkENge4LZhT66Ned-uAZSuvg&amp;ust=1465666691270341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mailto:kbrowne@ca-ilg.or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5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59" y="152400"/>
            <a:ext cx="239126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Miguel\Desktop\iStock_000005245948Medium - Sacramento Cityscap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8" y="1295400"/>
            <a:ext cx="9172832" cy="332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0738" y="5346343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Back to the Basics: Climate and Energy Workshop </a:t>
            </a:r>
          </a:p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The Beacon Program </a:t>
            </a:r>
          </a:p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Karalee Browne </a:t>
            </a:r>
            <a:endParaRPr 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24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Beacon Award Winners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762000"/>
            <a:ext cx="1191904" cy="1191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33600"/>
            <a:ext cx="1905000" cy="186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251279"/>
            <a:ext cx="1606296" cy="20860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133600"/>
            <a:ext cx="3153166" cy="18976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243" y="4408094"/>
            <a:ext cx="1772468" cy="1772468"/>
          </a:xfrm>
          <a:prstGeom prst="rect">
            <a:avLst/>
          </a:prstGeom>
        </p:spPr>
      </p:pic>
      <p:pic>
        <p:nvPicPr>
          <p:cNvPr id="3074" name="Picture 2" descr="https://encrypted-tbn0.gstatic.com/images?q=tbn:ANd9GcRtCjgR4L_1K7BQO-VTYlY7GCwa6zzp_prJtmwObkAKd8uY3N8oO7yQGo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84" y="4500349"/>
            <a:ext cx="1733479" cy="204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volunteer.cvnl.org/content/volunteer.cvnl.org/agency/40913.jpg?area=agency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28" y="2133601"/>
            <a:ext cx="1866899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upload.wikimedia.org/wikipedia/en/thumb/4/48/San_Mateo_County_ca_seal.svg/1024px-San_Mateo_County_ca_seal.svg.pn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18" y="4408094"/>
            <a:ext cx="1772467" cy="177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172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Participate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Calibri" pitchFamily="34" charset="0"/>
                <a:cs typeface="Calibri" pitchFamily="34" charset="0"/>
              </a:rPr>
              <a:t>Complete Simple Online Application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Contact Person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Status of Greenhouse Gas Inventory &amp; Climate Action Plans (Agency &amp; Community)</a:t>
            </a:r>
          </a:p>
          <a:p>
            <a:pPr lvl="1"/>
            <a:endParaRPr lang="en-US" sz="28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libri" pitchFamily="34" charset="0"/>
                <a:cs typeface="Calibri" pitchFamily="34" charset="0"/>
              </a:rPr>
              <a:t>Adopt a Resolution 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Sample resolution &amp; staff report available 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785671"/>
            <a:ext cx="2464627" cy="102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158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Dates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638800"/>
            <a:ext cx="2435527" cy="100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378" y="2667000"/>
            <a:ext cx="3157884" cy="25199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1975809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The online application will be available until </a:t>
            </a:r>
            <a:r>
              <a:rPr lang="en-US" sz="2000" b="1" dirty="0"/>
              <a:t>July 1st. </a:t>
            </a:r>
            <a:endParaRPr lang="en-US" sz="2000" b="1" dirty="0" smtClean="0"/>
          </a:p>
          <a:p>
            <a:endParaRPr lang="en-US" sz="2000" dirty="0"/>
          </a:p>
          <a:p>
            <a:r>
              <a:rPr lang="en-US" sz="2000" dirty="0" smtClean="0"/>
              <a:t>Applicants </a:t>
            </a:r>
            <a:r>
              <a:rPr lang="en-US" sz="2000" dirty="0"/>
              <a:t>will be notified of their award designations by </a:t>
            </a:r>
            <a:r>
              <a:rPr lang="en-US" sz="2000" b="1" dirty="0"/>
              <a:t>September 1st</a:t>
            </a:r>
            <a:r>
              <a:rPr lang="en-US" sz="2000" b="1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Cities </a:t>
            </a:r>
            <a:r>
              <a:rPr lang="en-US" sz="2000" dirty="0"/>
              <a:t>will be honored at the League of California Cities Conference on </a:t>
            </a:r>
            <a:r>
              <a:rPr lang="en-US" sz="2000" b="1" dirty="0"/>
              <a:t>October 6th </a:t>
            </a:r>
            <a:r>
              <a:rPr lang="en-US" sz="2000" dirty="0"/>
              <a:t>at the Hyatt Regency Hotel in Long Beach.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Awards </a:t>
            </a:r>
            <a:r>
              <a:rPr lang="en-US" sz="2000" dirty="0"/>
              <a:t>for the winning counties will be given in conjunction with the </a:t>
            </a:r>
            <a:r>
              <a:rPr lang="en-US" sz="2000" dirty="0" smtClean="0"/>
              <a:t>CSAC Annual </a:t>
            </a:r>
            <a:r>
              <a:rPr lang="en-US" sz="2000" dirty="0"/>
              <a:t>Conference in Palm Springs on </a:t>
            </a:r>
            <a:r>
              <a:rPr lang="en-US" sz="2000" b="1" dirty="0"/>
              <a:t>December 1st.</a:t>
            </a:r>
          </a:p>
        </p:txBody>
      </p:sp>
    </p:spTree>
    <p:extLst>
      <p:ext uri="{BB962C8B-B14F-4D97-AF65-F5344CB8AC3E}">
        <p14:creationId xmlns:p14="http://schemas.microsoft.com/office/powerpoint/2010/main" val="1461880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/>
          <a:lstStyle/>
          <a:p>
            <a:r>
              <a:rPr lang="en-US" dirty="0" smtClean="0"/>
              <a:t>Check Out Our Publications</a:t>
            </a:r>
            <a:endParaRPr lang="en-US" dirty="0"/>
          </a:p>
        </p:txBody>
      </p:sp>
      <p:pic>
        <p:nvPicPr>
          <p:cNvPr id="4" name="Picture 2" descr="G:\INSTITUTE\Sustainability\Climate Change\Best Practices Framework\Best Practices Framework Version 7.0\FINAL Updated Framework Versions\Version 7.0 March 2013\Cover as PD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17" y="1524000"/>
            <a:ext cx="2859401" cy="36993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47800"/>
            <a:ext cx="2903554" cy="37575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752600"/>
            <a:ext cx="2819400" cy="36486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785671"/>
            <a:ext cx="2464627" cy="102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297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7793" y="1828800"/>
            <a:ext cx="8229600" cy="43894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  <a:defRPr/>
            </a:pPr>
            <a:endParaRPr lang="en-US" sz="40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en-US" sz="4000" b="1" dirty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buNone/>
              <a:defRPr/>
            </a:pPr>
            <a:endParaRPr lang="en-US" sz="4000" b="1" dirty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Beacon </a:t>
            </a:r>
            <a:r>
              <a:rPr lang="en-US" sz="4000" b="1" dirty="0">
                <a:latin typeface="Calibri" pitchFamily="34" charset="0"/>
                <a:cs typeface="Calibri" pitchFamily="34" charset="0"/>
              </a:rPr>
              <a:t>Program Contact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    </a:t>
            </a:r>
          </a:p>
          <a:p>
            <a:pPr lvl="2" algn="ctr">
              <a:defRPr/>
            </a:pPr>
            <a:endParaRPr lang="en-US" sz="1100" b="1" dirty="0">
              <a:latin typeface="Calibri" pitchFamily="34" charset="0"/>
              <a:cs typeface="Calibri" pitchFamily="34" charset="0"/>
            </a:endParaRPr>
          </a:p>
          <a:p>
            <a:pPr marL="400050" lvl="1" indent="0" algn="ctr">
              <a:buNone/>
              <a:defRPr/>
            </a:pPr>
            <a:r>
              <a:rPr lang="en-US" sz="2600" b="1" dirty="0">
                <a:latin typeface="Calibri" pitchFamily="34" charset="0"/>
                <a:cs typeface="Calibri" pitchFamily="34" charset="0"/>
              </a:rPr>
              <a:t>Karalee Browne, Program Manager</a:t>
            </a:r>
          </a:p>
          <a:p>
            <a:pPr marL="400050" lvl="1" indent="0" algn="ctr">
              <a:buNone/>
              <a:defRPr/>
            </a:pPr>
            <a:r>
              <a:rPr lang="en-US" sz="2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hlinkClick r:id="rId2"/>
              </a:rPr>
              <a:t>kbrowne@ca-ilg.org</a:t>
            </a:r>
            <a:r>
              <a:rPr lang="en-US" sz="2600" b="1" dirty="0">
                <a:latin typeface="Calibri" pitchFamily="34" charset="0"/>
                <a:cs typeface="Calibri" pitchFamily="34" charset="0"/>
              </a:rPr>
              <a:t>	916-658-8274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00200"/>
            <a:ext cx="2087187" cy="208718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785671"/>
            <a:ext cx="2464627" cy="102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89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Beacon Program?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Beacon Program honors local governments’ voluntary efforts to reduce greenhouse gas emissions, save energy and adopt sustainability best practices.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Beacon Program welcomes cities and counties in all stages of climate action planning and implementation.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provides a framework to collect data and share best practices that create healthier, more vibrant communities. 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data and stories collected through the program provide valuable information about what local governments are doing to address aggressive state goals related to climate change.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narrative is important to developing policies that align with the unique opportunities of individual agencies throughout the state so that, together, we all can create a better California. 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785671"/>
            <a:ext cx="2464627" cy="102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315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dirty="0" smtClean="0"/>
              <a:t>Beacon Program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New in 2016: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West </a:t>
            </a:r>
            <a:r>
              <a:rPr lang="en-US" sz="2400" dirty="0"/>
              <a:t>H</a:t>
            </a:r>
            <a:r>
              <a:rPr lang="en-US" sz="2400" dirty="0" smtClean="0"/>
              <a:t>ollywood</a:t>
            </a:r>
          </a:p>
          <a:p>
            <a:pPr marL="0" indent="0">
              <a:buNone/>
            </a:pPr>
            <a:r>
              <a:rPr lang="en-US" sz="2400" dirty="0" smtClean="0"/>
              <a:t>Emeryville</a:t>
            </a:r>
          </a:p>
          <a:p>
            <a:pPr marL="0" indent="0">
              <a:buNone/>
            </a:pPr>
            <a:r>
              <a:rPr lang="en-US" sz="2400" dirty="0" smtClean="0"/>
              <a:t>American Canyon</a:t>
            </a:r>
          </a:p>
          <a:p>
            <a:pPr marL="0" indent="0">
              <a:buNone/>
            </a:pPr>
            <a:r>
              <a:rPr lang="en-US" sz="2400" dirty="0" smtClean="0"/>
              <a:t>Whittier</a:t>
            </a:r>
          </a:p>
          <a:p>
            <a:pPr marL="0" indent="0">
              <a:buNone/>
            </a:pPr>
            <a:r>
              <a:rPr lang="en-US" sz="2400" dirty="0" smtClean="0"/>
              <a:t>Richmond</a:t>
            </a:r>
          </a:p>
          <a:p>
            <a:pPr marL="0" indent="0">
              <a:buNone/>
            </a:pPr>
            <a:r>
              <a:rPr lang="en-US" sz="2400" dirty="0" smtClean="0"/>
              <a:t>Downey</a:t>
            </a:r>
          </a:p>
          <a:p>
            <a:pPr marL="0" indent="0">
              <a:buNone/>
            </a:pPr>
            <a:r>
              <a:rPr lang="en-US" sz="2400" dirty="0" smtClean="0"/>
              <a:t>South San Francisco </a:t>
            </a:r>
          </a:p>
          <a:p>
            <a:pPr marL="0" indent="0">
              <a:buNone/>
            </a:pPr>
            <a:r>
              <a:rPr lang="en-US" sz="2400" dirty="0" smtClean="0"/>
              <a:t>Mill Valley </a:t>
            </a:r>
          </a:p>
          <a:p>
            <a:pPr marL="0" indent="0">
              <a:buNone/>
            </a:pPr>
            <a:endParaRPr lang="en-US" sz="21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785671"/>
            <a:ext cx="2464627" cy="102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86200" y="1676400"/>
            <a:ext cx="4953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The are currently </a:t>
            </a:r>
            <a:r>
              <a:rPr lang="en-US" sz="4400" dirty="0" smtClean="0">
                <a:solidFill>
                  <a:srgbClr val="0070C0"/>
                </a:solidFill>
              </a:rPr>
              <a:t>85 </a:t>
            </a:r>
            <a:r>
              <a:rPr lang="en-US" sz="4400" dirty="0" smtClean="0"/>
              <a:t>local agencies participating </a:t>
            </a:r>
            <a:r>
              <a:rPr lang="en-US" sz="4400" dirty="0"/>
              <a:t>in the Beacon Program, with more joining everyday! </a:t>
            </a:r>
          </a:p>
        </p:txBody>
      </p:sp>
    </p:spTree>
    <p:extLst>
      <p:ext uri="{BB962C8B-B14F-4D97-AF65-F5344CB8AC3E}">
        <p14:creationId xmlns:p14="http://schemas.microsoft.com/office/powerpoint/2010/main" val="89628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45304" y="81288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546477"/>
              </p:ext>
            </p:extLst>
          </p:nvPr>
        </p:nvGraphicFramePr>
        <p:xfrm>
          <a:off x="1982977" y="1459285"/>
          <a:ext cx="6991927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9781" y="2311461"/>
            <a:ext cx="1224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Chula Vista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828800"/>
            <a:ext cx="103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Riverside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92533" y="1808750"/>
            <a:ext cx="1347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West Covina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61892" y="2296400"/>
            <a:ext cx="130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Sacramento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11307" y="3544669"/>
            <a:ext cx="1279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Rancho</a:t>
            </a:r>
          </a:p>
          <a:p>
            <a:r>
              <a:rPr lang="en-US" dirty="0" smtClean="0"/>
              <a:t>Cucamonga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3274" y="2879513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National City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4046" y="3231524"/>
            <a:ext cx="95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Pomona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40513" y="4375666"/>
            <a:ext cx="1143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Lawndale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9782" y="4006334"/>
            <a:ext cx="1191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Carson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3601" y="4596852"/>
            <a:ext cx="124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Gate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44571" y="4844534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Indio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8738" y="5105400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Delano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40825" y="5396407"/>
            <a:ext cx="99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Torrance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444571" y="5594866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Visalia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341595" y="5802685"/>
            <a:ext cx="98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Gardena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677010" y="6308253"/>
            <a:ext cx="1858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West Sacramento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905000" y="5998896"/>
            <a:ext cx="760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Tulare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" y="6324600"/>
            <a:ext cx="107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Patterson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34383" y="5779532"/>
            <a:ext cx="1039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Redlands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34383" y="665750"/>
            <a:ext cx="88096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00B0F0"/>
                </a:solidFill>
              </a:rPr>
              <a:t>Supporting Disadvantaged Cities </a:t>
            </a:r>
            <a:endParaRPr lang="en-US" sz="4400" dirty="0">
              <a:solidFill>
                <a:srgbClr val="00B0F0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785671"/>
            <a:ext cx="2464627" cy="102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083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Beacon Champions </a:t>
            </a:r>
            <a:r>
              <a:rPr lang="en-US" sz="3200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200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Beacon Champions promote and support activities of cities and counties participating in the Beacon Award program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18" y="2050068"/>
            <a:ext cx="1604963" cy="1208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98" y="2074081"/>
            <a:ext cx="2659117" cy="8320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033" y="4819839"/>
            <a:ext cx="1934306" cy="804672"/>
          </a:xfrm>
          <a:prstGeom prst="rect">
            <a:avLst/>
          </a:prstGeom>
        </p:spPr>
      </p:pic>
      <p:pic>
        <p:nvPicPr>
          <p:cNvPr id="6" name="Picture 2" descr="Image of Coachella Valley Association of Governme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368456"/>
            <a:ext cx="1116567" cy="128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of San Diego Association of Governments (SANDAG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98462"/>
            <a:ext cx="3499593" cy="64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742" y="3383049"/>
            <a:ext cx="1507393" cy="12354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 descr="Image of Ventura County Regional Energy Allianc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701" y="3215890"/>
            <a:ext cx="1222699" cy="122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9049" y="2058904"/>
            <a:ext cx="2271539" cy="8472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032" y="3258793"/>
            <a:ext cx="1416163" cy="10452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489818"/>
            <a:ext cx="1740551" cy="948771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785671"/>
            <a:ext cx="2464627" cy="102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0" y="5810567"/>
            <a:ext cx="6054063" cy="74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39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The Roadmap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8556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9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43552" y="1118991"/>
            <a:ext cx="7239000" cy="633609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latin typeface="Calibri" pitchFamily="34" charset="0"/>
              </a:rPr>
              <a:t/>
            </a:r>
            <a:br>
              <a:rPr lang="en-US" sz="3600" b="1" dirty="0" smtClean="0">
                <a:latin typeface="Calibri" pitchFamily="34" charset="0"/>
              </a:rPr>
            </a:br>
            <a:r>
              <a:rPr lang="en-US" sz="3600" b="1" dirty="0" smtClean="0">
                <a:latin typeface="Calibri" pitchFamily="34" charset="0"/>
              </a:rPr>
              <a:t/>
            </a:r>
            <a:br>
              <a:rPr lang="en-US" sz="3600" b="1" dirty="0" smtClean="0">
                <a:latin typeface="Calibri" pitchFamily="34" charset="0"/>
              </a:rPr>
            </a:br>
            <a:r>
              <a:rPr lang="en-US" sz="3600" b="1" dirty="0">
                <a:latin typeface="Calibri" pitchFamily="34" charset="0"/>
              </a:rPr>
              <a:t/>
            </a:r>
            <a:br>
              <a:rPr lang="en-US" sz="3600" b="1" dirty="0">
                <a:latin typeface="Calibri" pitchFamily="34" charset="0"/>
              </a:rPr>
            </a:br>
            <a:r>
              <a:rPr lang="en-US" sz="3600" b="1" dirty="0" smtClean="0">
                <a:latin typeface="Calibri" pitchFamily="34" charset="0"/>
              </a:rPr>
              <a:t/>
            </a:r>
            <a:br>
              <a:rPr lang="en-US" sz="3600" b="1" dirty="0" smtClean="0">
                <a:latin typeface="Calibri" pitchFamily="34" charset="0"/>
              </a:rPr>
            </a:br>
            <a:r>
              <a:rPr lang="en-US" sz="3600" b="1" dirty="0">
                <a:latin typeface="Calibri" pitchFamily="34" charset="0"/>
              </a:rPr>
              <a:t/>
            </a:r>
            <a:br>
              <a:rPr lang="en-US" sz="3600" b="1" dirty="0">
                <a:latin typeface="Calibri" pitchFamily="34" charset="0"/>
              </a:rPr>
            </a:br>
            <a:r>
              <a:rPr lang="en-US" sz="3600" b="1" dirty="0" smtClean="0">
                <a:latin typeface="Calibri" pitchFamily="34" charset="0"/>
              </a:rPr>
              <a:t/>
            </a:r>
            <a:br>
              <a:rPr lang="en-US" sz="3600" b="1" dirty="0" smtClean="0">
                <a:latin typeface="Calibri" pitchFamily="34" charset="0"/>
              </a:rPr>
            </a:br>
            <a:r>
              <a:rPr lang="en-US" sz="3600" b="1" dirty="0">
                <a:latin typeface="Calibri" pitchFamily="34" charset="0"/>
              </a:rPr>
              <a:t/>
            </a:r>
            <a:br>
              <a:rPr lang="en-US" sz="3600" b="1" dirty="0">
                <a:latin typeface="Calibri" pitchFamily="34" charset="0"/>
              </a:rPr>
            </a:br>
            <a:r>
              <a:rPr lang="en-US" sz="3600" b="1" dirty="0" smtClean="0">
                <a:latin typeface="Calibri" pitchFamily="34" charset="0"/>
              </a:rPr>
              <a:t/>
            </a:r>
            <a:br>
              <a:rPr lang="en-US" sz="3600" b="1" dirty="0" smtClean="0">
                <a:latin typeface="Calibri" pitchFamily="34" charset="0"/>
              </a:rPr>
            </a:br>
            <a:r>
              <a:rPr lang="en-US" sz="3600" b="1" dirty="0" smtClean="0">
                <a:latin typeface="Calibri" pitchFamily="34" charset="0"/>
              </a:rPr>
              <a:t>Get </a:t>
            </a:r>
            <a:r>
              <a:rPr lang="en-US" sz="3600" b="1" dirty="0">
                <a:latin typeface="Calibri" pitchFamily="34" charset="0"/>
              </a:rPr>
              <a:t>the Recognition you </a:t>
            </a:r>
            <a:r>
              <a:rPr lang="en-US" sz="3600" b="1" dirty="0" smtClean="0">
                <a:latin typeface="Calibri" pitchFamily="34" charset="0"/>
              </a:rPr>
              <a:t>Deserve</a:t>
            </a:r>
            <a:endParaRPr lang="en-US" sz="3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539" name="Content Placeholder 6"/>
          <p:cNvSpPr>
            <a:spLocks noGrp="1"/>
          </p:cNvSpPr>
          <p:nvPr>
            <p:ph sz="half" idx="2"/>
          </p:nvPr>
        </p:nvSpPr>
        <p:spPr>
          <a:xfrm>
            <a:off x="2203394" y="5122863"/>
            <a:ext cx="6858000" cy="838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b="1" i="1" dirty="0" smtClean="0">
                <a:solidFill>
                  <a:srgbClr val="00B0F0"/>
                </a:solidFill>
                <a:latin typeface="Algerian" panose="04020705040A02060702" pitchFamily="82" charset="0"/>
                <a:cs typeface="Calibri" pitchFamily="34" charset="0"/>
              </a:rPr>
              <a:t>   Western City </a:t>
            </a:r>
            <a:r>
              <a:rPr lang="en-US" b="1" dirty="0" smtClean="0">
                <a:solidFill>
                  <a:srgbClr val="00B0F0"/>
                </a:solidFill>
                <a:latin typeface="Algerian" panose="04020705040A02060702" pitchFamily="82" charset="0"/>
                <a:cs typeface="Calibri" pitchFamily="34" charset="0"/>
              </a:rPr>
              <a:t>Magazine Articles </a:t>
            </a:r>
          </a:p>
          <a:p>
            <a:pPr marL="0" indent="0">
              <a:buFontTx/>
              <a:buNone/>
            </a:pPr>
            <a:endParaRPr lang="en-US" b="1" i="1" dirty="0" smtClean="0">
              <a:solidFill>
                <a:srgbClr val="00B0F0"/>
              </a:solidFill>
              <a:latin typeface="Algerian" panose="04020705040A02060702" pitchFamily="82" charset="0"/>
              <a:cs typeface="Calibri" pitchFamily="34" charset="0"/>
            </a:endParaRPr>
          </a:p>
          <a:p>
            <a:pPr marL="0" indent="0">
              <a:buFontTx/>
              <a:buNone/>
            </a:pPr>
            <a:endParaRPr lang="en-US" b="1" i="1" dirty="0" smtClean="0">
              <a:solidFill>
                <a:srgbClr val="00B0F0"/>
              </a:solidFill>
              <a:latin typeface="Algerian" panose="04020705040A02060702" pitchFamily="82" charset="0"/>
              <a:cs typeface="Calibri" pitchFamily="34" charset="0"/>
            </a:endParaRPr>
          </a:p>
          <a:p>
            <a:pPr marL="0" indent="0">
              <a:buFontTx/>
              <a:buNone/>
            </a:pPr>
            <a:endParaRPr lang="en-US" b="1" i="1" dirty="0" smtClean="0">
              <a:solidFill>
                <a:srgbClr val="00B0F0"/>
              </a:solidFill>
              <a:latin typeface="Algerian" panose="04020705040A02060702" pitchFamily="82" charset="0"/>
              <a:cs typeface="Calibri" pitchFamily="34" charset="0"/>
            </a:endParaRPr>
          </a:p>
          <a:p>
            <a:pPr marL="0" indent="0">
              <a:buFontTx/>
              <a:buNone/>
            </a:pPr>
            <a:endParaRPr lang="en-US" b="1" i="1" dirty="0" smtClean="0">
              <a:solidFill>
                <a:srgbClr val="00B0F0"/>
              </a:solidFill>
              <a:latin typeface="Algerian" panose="04020705040A02060702" pitchFamily="82" charset="0"/>
              <a:cs typeface="Calibri" pitchFamily="34" charset="0"/>
            </a:endParaRPr>
          </a:p>
          <a:p>
            <a:pPr marL="0" indent="0">
              <a:buFontTx/>
              <a:buNone/>
            </a:pPr>
            <a:endParaRPr lang="en-US" b="1" i="1" dirty="0" smtClean="0">
              <a:solidFill>
                <a:srgbClr val="00B0F0"/>
              </a:solidFill>
              <a:latin typeface="Algerian" panose="04020705040A02060702" pitchFamily="82" charset="0"/>
              <a:cs typeface="Calibri" pitchFamily="34" charset="0"/>
            </a:endParaRPr>
          </a:p>
          <a:p>
            <a:pPr marL="0" indent="0">
              <a:buFontTx/>
              <a:buNone/>
            </a:pPr>
            <a:endParaRPr lang="en-US" sz="800" b="1" dirty="0" smtClean="0">
              <a:solidFill>
                <a:srgbClr val="00B0F0"/>
              </a:solidFill>
              <a:latin typeface="Algerian" panose="04020705040A02060702" pitchFamily="82" charset="0"/>
              <a:cs typeface="Calibri" pitchFamily="34" charset="0"/>
            </a:endParaRPr>
          </a:p>
          <a:p>
            <a:pPr marL="0" indent="0">
              <a:buFontTx/>
              <a:buNone/>
            </a:pPr>
            <a:endParaRPr lang="en-US" sz="800" b="1" dirty="0" smtClean="0">
              <a:solidFill>
                <a:srgbClr val="00B0F0"/>
              </a:solidFill>
              <a:latin typeface="Algerian" panose="04020705040A02060702" pitchFamily="82" charset="0"/>
              <a:cs typeface="Calibri" pitchFamily="34" charset="0"/>
            </a:endParaRPr>
          </a:p>
          <a:p>
            <a:pPr marL="0" indent="0">
              <a:buFontTx/>
              <a:buNone/>
            </a:pPr>
            <a:endParaRPr lang="en-US" sz="800" b="1" i="1" dirty="0" smtClean="0">
              <a:solidFill>
                <a:srgbClr val="00B0F0"/>
              </a:solidFill>
              <a:latin typeface="Algerian" panose="04020705040A02060702" pitchFamily="82" charset="0"/>
              <a:cs typeface="Calibri" pitchFamily="34" charset="0"/>
            </a:endParaRPr>
          </a:p>
        </p:txBody>
      </p:sp>
      <p:sp>
        <p:nvSpPr>
          <p:cNvPr id="65540" name="Content Placeholder 7"/>
          <p:cNvSpPr>
            <a:spLocks noGrp="1"/>
          </p:cNvSpPr>
          <p:nvPr>
            <p:ph sz="half" idx="1"/>
          </p:nvPr>
        </p:nvSpPr>
        <p:spPr>
          <a:xfrm>
            <a:off x="1429562" y="2514600"/>
            <a:ext cx="3044825" cy="68884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b="1" dirty="0" smtClean="0">
                <a:solidFill>
                  <a:srgbClr val="00B050"/>
                </a:solidFill>
                <a:latin typeface="Algerian" panose="04020705040A02060702" pitchFamily="82" charset="0"/>
                <a:cs typeface="Calibri" pitchFamily="34" charset="0"/>
              </a:rPr>
              <a:t>Videos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36689" y="5303606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8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3628" y="20574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latin typeface="Brush Script MT" panose="03060802040406070304" pitchFamily="66" charset="0"/>
              </a:rPr>
              <a:t>Participant Profiles</a:t>
            </a:r>
            <a:endParaRPr lang="en-US" sz="4000" dirty="0">
              <a:solidFill>
                <a:srgbClr val="FFC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4267200"/>
            <a:ext cx="6152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</a:rPr>
              <a:t>Individualized marketing and recognition plans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457200" y="3365626"/>
            <a:ext cx="803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Invitations to showcase achievements to a statewide audience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3138" y="4913141"/>
            <a:ext cx="2460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Social Media </a:t>
            </a:r>
            <a:endParaRPr lang="en-US" sz="2800" b="1" dirty="0">
              <a:solidFill>
                <a:srgbClr val="FFC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785671"/>
            <a:ext cx="2464627" cy="102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5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Being in the Spotlight 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791200"/>
            <a:ext cx="2140482" cy="88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G:\INSTITUTE\Sustainability\Climate Change\Beacon Award\Marketing\Beacon Logos\Beacon Spotlight logos FINAL\Beacon Logo_Best Pract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599329"/>
            <a:ext cx="1389888" cy="209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INSTITUTE\Sustainability\Climate Change\Beacon Award\Marketing\Beacon Logos\Beacon Spotlight logos FINAL\Beacon Logo_Energy Saving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1383792" cy="209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INSTITUTE\Sustainability\Climate Change\Beacon Award\Marketing\Beacon Logos\Beacon Spotlight logos FINAL\Beacon-Logos_Agency-Greenhouse-Gas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16389"/>
            <a:ext cx="1289234" cy="207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INSTITUTE\Sustainability\Climate Change\Beacon Award\Marketing\Beacon Logos\Beacon Spotlight logos FINAL\Beacon Logo_Natural Ga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1368865" cy="207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INSTITUTE\Sustainability\Climate Change\Beacon Award\Marketing\Beacon Logos\Beacon Spotlight logos FINAL\Beacon Logo_Community Greenhouse Ga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24918"/>
            <a:ext cx="1255441" cy="206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033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Levels of Achievement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227" y="2083441"/>
            <a:ext cx="8229600" cy="43891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G:\INSTITUTE\Sustainability\Climate Change\Beacon Award\Marketing\Beacon Logos\2015 Beacon Tables\Beacon Table Graph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99156"/>
            <a:ext cx="7489423" cy="482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389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2223</TotalTime>
  <Words>377</Words>
  <Application>Microsoft Office PowerPoint</Application>
  <PresentationFormat>On-screen Show (4:3)</PresentationFormat>
  <Paragraphs>93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Flow</vt:lpstr>
      <vt:lpstr>Concourse</vt:lpstr>
      <vt:lpstr>PowerPoint Presentation</vt:lpstr>
      <vt:lpstr>What is the Beacon Program? </vt:lpstr>
      <vt:lpstr>Beacon Program Participants</vt:lpstr>
      <vt:lpstr>PowerPoint Presentation</vt:lpstr>
      <vt:lpstr>Beacon Champions  Beacon Champions promote and support activities of cities and counties participating in the Beacon Award program</vt:lpstr>
      <vt:lpstr> The Roadmap </vt:lpstr>
      <vt:lpstr>        Get the Recognition you Deserve</vt:lpstr>
      <vt:lpstr>Being in the Spotlight </vt:lpstr>
      <vt:lpstr>The Levels of Achievement</vt:lpstr>
      <vt:lpstr>Beacon Award Winners</vt:lpstr>
      <vt:lpstr>How to Participate</vt:lpstr>
      <vt:lpstr>Important Dates</vt:lpstr>
      <vt:lpstr>Check Out Our Publications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Karalee Browne (Institute for Local Government)</dc:creator>
  <cp:lastModifiedBy>Karalee Browne (Institute for Local Government)</cp:lastModifiedBy>
  <cp:revision>51</cp:revision>
  <dcterms:created xsi:type="dcterms:W3CDTF">2015-05-24T08:09:58Z</dcterms:created>
  <dcterms:modified xsi:type="dcterms:W3CDTF">2016-06-10T18:07:03Z</dcterms:modified>
</cp:coreProperties>
</file>