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4"/>
  </p:notesMasterIdLst>
  <p:handoutMasterIdLst>
    <p:handoutMasterId r:id="rId35"/>
  </p:handoutMasterIdLst>
  <p:sldIdLst>
    <p:sldId id="309" r:id="rId4"/>
    <p:sldId id="305" r:id="rId5"/>
    <p:sldId id="306" r:id="rId6"/>
    <p:sldId id="276" r:id="rId7"/>
    <p:sldId id="289" r:id="rId8"/>
    <p:sldId id="291" r:id="rId9"/>
    <p:sldId id="290" r:id="rId10"/>
    <p:sldId id="292" r:id="rId11"/>
    <p:sldId id="295" r:id="rId12"/>
    <p:sldId id="296" r:id="rId13"/>
    <p:sldId id="297" r:id="rId14"/>
    <p:sldId id="279" r:id="rId15"/>
    <p:sldId id="278" r:id="rId16"/>
    <p:sldId id="298" r:id="rId17"/>
    <p:sldId id="299" r:id="rId18"/>
    <p:sldId id="300" r:id="rId19"/>
    <p:sldId id="301" r:id="rId20"/>
    <p:sldId id="280" r:id="rId21"/>
    <p:sldId id="281" r:id="rId22"/>
    <p:sldId id="283" r:id="rId23"/>
    <p:sldId id="284" r:id="rId24"/>
    <p:sldId id="310" r:id="rId25"/>
    <p:sldId id="285" r:id="rId26"/>
    <p:sldId id="311" r:id="rId27"/>
    <p:sldId id="302" r:id="rId28"/>
    <p:sldId id="303" r:id="rId29"/>
    <p:sldId id="304" r:id="rId30"/>
    <p:sldId id="312" r:id="rId31"/>
    <p:sldId id="307" r:id="rId32"/>
    <p:sldId id="308" r:id="rId33"/>
  </p:sldIdLst>
  <p:sldSz cx="9144000" cy="6858000" type="screen4x3"/>
  <p:notesSz cx="7172325" cy="9458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2658" y="0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r">
              <a:defRPr sz="1200"/>
            </a:lvl1pPr>
          </a:lstStyle>
          <a:p>
            <a:fld id="{652790AE-3E93-4DC2-9B1C-F0A07E54A9A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83767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2658" y="8983767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r">
              <a:defRPr sz="1200"/>
            </a:lvl1pPr>
          </a:lstStyle>
          <a:p>
            <a:fld id="{ACBA1FAA-5712-409A-8004-6F3DB2F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2658" y="0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r">
              <a:defRPr sz="1200"/>
            </a:lvl1pPr>
          </a:lstStyle>
          <a:p>
            <a:fld id="{1C8C41DA-1247-4435-A1F7-24D0B9168D94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2375" y="709613"/>
            <a:ext cx="4727575" cy="3546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24" tIns="47512" rIns="95024" bIns="475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7233" y="4492705"/>
            <a:ext cx="5737860" cy="4256246"/>
          </a:xfrm>
          <a:prstGeom prst="rect">
            <a:avLst/>
          </a:prstGeom>
        </p:spPr>
        <p:txBody>
          <a:bodyPr vert="horz" lIns="95024" tIns="47512" rIns="95024" bIns="47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83767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2658" y="8983767"/>
            <a:ext cx="3108008" cy="472916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r">
              <a:defRPr sz="1200"/>
            </a:lvl1pPr>
          </a:lstStyle>
          <a:p>
            <a:fld id="{227D3BF6-AD9E-4FF0-B012-BA2AEDEA0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0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2122" indent="-3085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4032" indent="-24680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27645" indent="-24680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1258" indent="-24680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14871" indent="-2468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8484" indent="-2468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02096" indent="-2468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95709" indent="-2468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A686A6B-E9B5-4CBC-93F6-5A4227F05A80}" type="slidenum">
              <a:rPr lang="en-US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3BF6-AD9E-4FF0-B012-BA2AEDEA0F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6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9733-287C-4471-810A-5DDA9051E82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6244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1DCA-2916-4774-8EC8-5BA5CFEDCB6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1493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DACD-84E2-497E-9DC8-79B7B12BCFF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9798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33D3-526F-4F6D-9CAF-28966378FCE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965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921A7-6533-4A81-BEED-C72B4FDB62F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932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1C61-5F5B-4CA5-A349-B9AAFCA06A2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1203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9E80-D4B6-4DB7-9D66-9ACC6E2118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348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D6F0-204C-46BA-979B-C225ADF7C0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475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32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E357-BD16-4187-97B0-D9DC2FFCFE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16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25-9B03-4240-8DC4-145D8569FC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9568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222C-062B-4D37-B609-499AD2DCC97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7237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70D8-9069-46A1-88B5-8B8AA414DCD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4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9733-287C-4471-810A-5DDA9051E82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194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1DCA-2916-4774-8EC8-5BA5CFEDCB6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3740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DACD-84E2-497E-9DC8-79B7B12BCFF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4087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33D3-526F-4F6D-9CAF-28966378FCE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0017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921A7-6533-4A81-BEED-C72B4FDB62F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0286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1C61-5F5B-4CA5-A349-B9AAFCA06A2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543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59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9E80-D4B6-4DB7-9D66-9ACC6E2118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9133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D6F0-204C-46BA-979B-C225ADF7C0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4618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E357-BD16-4187-97B0-D9DC2FFCFE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3384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25-9B03-4240-8DC4-145D8569FC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4357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222C-062B-4D37-B609-499AD2DCC97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2289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70D8-9069-46A1-88B5-8B8AA414DCD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9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1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F042-1653-4570-83D1-02985D51047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D4C6-7E73-4A51-A819-CF0811CF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_officialState_v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35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213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2F317-F28B-4E10-8F3F-258842F112A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838200"/>
          </a:xfrm>
          <a:prstGeom prst="rect">
            <a:avLst/>
          </a:prstGeom>
          <a:solidFill>
            <a:srgbClr val="CCCC00">
              <a:alpha val="4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84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_officialState_v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35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213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2F317-F28B-4E10-8F3F-258842F112A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838200"/>
          </a:xfrm>
          <a:prstGeom prst="rect">
            <a:avLst/>
          </a:prstGeom>
          <a:solidFill>
            <a:srgbClr val="CCCC00">
              <a:alpha val="4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56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475A8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Regional Energy Networks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475A8D"/>
                </a:solidFill>
                <a:latin typeface="Segoe UI Semibold" panose="020B0702040204020203" pitchFamily="34" charset="0"/>
                <a:cs typeface="Arial" charset="0"/>
              </a:rPr>
              <a:t>Value &amp; Effectiveness Study</a:t>
            </a:r>
            <a:endParaRPr lang="en-US" sz="2400" i="1" dirty="0">
              <a:solidFill>
                <a:srgbClr val="475A8D"/>
              </a:solidFill>
              <a:latin typeface="Segoe UI Semibold" panose="020B0702040204020203" pitchFamily="34" charset="0"/>
              <a:cs typeface="Arial" charset="0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457200" y="62484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2054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14600"/>
            <a:ext cx="243840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153400" y="5791200"/>
            <a:ext cx="990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6681" y="5181600"/>
            <a:ext cx="8839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/>
            <a:r>
              <a:rPr lang="en-US" sz="2800" b="1" dirty="0" smtClean="0">
                <a:solidFill>
                  <a:srgbClr val="E7DEC9">
                    <a:lumMod val="10000"/>
                  </a:srgbClr>
                </a:solidFill>
                <a:cs typeface="Arial" charset="0"/>
              </a:rPr>
              <a:t>Jeremy Battis</a:t>
            </a:r>
          </a:p>
          <a:p>
            <a:pPr marL="342900" indent="-342900" algn="ctr" fontAlgn="base"/>
            <a:r>
              <a:rPr lang="en-US" sz="1600" i="1" dirty="0" smtClean="0">
                <a:solidFill>
                  <a:srgbClr val="E7DEC9">
                    <a:lumMod val="10000"/>
                  </a:srgbClr>
                </a:solidFill>
                <a:cs typeface="Arial" charset="0"/>
              </a:rPr>
              <a:t>Regulatory Analyst, Energy Division</a:t>
            </a:r>
          </a:p>
          <a:p>
            <a:pPr marL="342900" indent="-342900" algn="ctr" fontAlgn="base"/>
            <a:endParaRPr lang="en-US" sz="500" i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algn="ctr" fontAlgn="base"/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Presented 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to the </a:t>
            </a:r>
            <a:r>
              <a:rPr lang="en-US" sz="1600" b="1" dirty="0" err="1">
                <a:solidFill>
                  <a:prstClr val="black"/>
                </a:solidFill>
                <a:cs typeface="Arial" charset="0"/>
              </a:rPr>
              <a:t>StAG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 July 28,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2015</a:t>
            </a:r>
          </a:p>
          <a:p>
            <a:pPr marL="342900" indent="-342900" algn="ctr" fontAlgn="base"/>
            <a:endParaRPr lang="en-US" sz="1300" dirty="0" smtClean="0"/>
          </a:p>
          <a:p>
            <a:pPr marL="342900" indent="-342900" algn="ctr" fontAlgn="base"/>
            <a:r>
              <a:rPr lang="en-US" sz="1300" dirty="0" smtClean="0"/>
              <a:t>Jeremy.Battis@cpuc.ca.gov</a:t>
            </a:r>
          </a:p>
          <a:p>
            <a:pPr marL="342900" indent="-342900" algn="ctr" fontAlgn="base"/>
            <a:endParaRPr lang="en-US" sz="2000" i="1" dirty="0" smtClean="0">
              <a:solidFill>
                <a:srgbClr val="E7DEC9">
                  <a:lumMod val="10000"/>
                </a:srgbClr>
              </a:solidFill>
              <a:cs typeface="Arial" charset="0"/>
            </a:endParaRPr>
          </a:p>
          <a:p>
            <a:pPr marL="342900" indent="-342900" algn="r" fontAlgn="base"/>
            <a:endParaRPr lang="en-US" sz="1200" i="1" dirty="0" smtClean="0">
              <a:solidFill>
                <a:srgbClr val="E7DEC9">
                  <a:lumMod val="10000"/>
                </a:srgbClr>
              </a:solidFill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2484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Authored by Opinion Dynamics Corp</a:t>
            </a:r>
          </a:p>
          <a:p>
            <a:r>
              <a:rPr lang="en-US" sz="800" dirty="0"/>
              <a:t>S</a:t>
            </a:r>
            <a:r>
              <a:rPr lang="en-US" sz="800" dirty="0" smtClean="0"/>
              <a:t>ubcontractor to ITRON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fontAlgn="base"/>
            <a:r>
              <a:rPr lang="en-US" sz="800" i="1" dirty="0">
                <a:solidFill>
                  <a:srgbClr val="E7DEC9">
                    <a:lumMod val="10000"/>
                  </a:srgbClr>
                </a:solidFill>
                <a:cs typeface="Arial" charset="0"/>
              </a:rPr>
              <a:t>Compiled by Christian Lambert</a:t>
            </a:r>
          </a:p>
          <a:p>
            <a:pPr marL="342900" indent="-342900" algn="r" fontAlgn="base"/>
            <a:r>
              <a:rPr lang="en-US" sz="800" i="1" dirty="0">
                <a:solidFill>
                  <a:srgbClr val="E7DEC9">
                    <a:lumMod val="10000"/>
                  </a:srgbClr>
                </a:solidFill>
                <a:cs typeface="Arial" charset="0"/>
              </a:rPr>
              <a:t>Graduate Student Assistant, Energy Division </a:t>
            </a:r>
            <a:endParaRPr lang="en-US" sz="800" b="1" dirty="0">
              <a:solidFill>
                <a:srgbClr val="E7DEC9">
                  <a:lumMod val="10000"/>
                </a:srgbClr>
              </a:solidFill>
              <a:cs typeface="Arial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6539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600" cy="4616648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Due to budget constraints and in-progress companion studies,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this study was limited primarily to the following: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Description of the RENs’ progress through 2014;</a:t>
            </a:r>
          </a:p>
          <a:p>
            <a:endParaRPr lang="en-US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Examination of the RENs’ non-resource programs, with particular emphasis on the Public Agency Program (</a:t>
            </a:r>
            <a:r>
              <a:rPr lang="en-US" sz="2400" dirty="0" err="1" smtClean="0">
                <a:latin typeface="Segoe UI Semibold" panose="020B0702040204020203" pitchFamily="34" charset="0"/>
              </a:rPr>
              <a:t>SoCalREN</a:t>
            </a:r>
            <a:r>
              <a:rPr lang="en-US" sz="2400" dirty="0" smtClean="0">
                <a:latin typeface="Segoe UI Semibold" panose="020B0702040204020203" pitchFamily="34" charset="0"/>
              </a:rPr>
              <a:t>) and the  </a:t>
            </a:r>
            <a:r>
              <a:rPr lang="en-US" sz="2400" dirty="0">
                <a:latin typeface="Segoe UI Semibold" panose="020B0702040204020203" pitchFamily="34" charset="0"/>
              </a:rPr>
              <a:t>Home Upgrade </a:t>
            </a:r>
            <a:r>
              <a:rPr lang="en-US" sz="2400" dirty="0" smtClean="0">
                <a:latin typeface="Segoe UI Semibold" panose="020B0702040204020203" pitchFamily="34" charset="0"/>
              </a:rPr>
              <a:t>Advisor and Pay-as-You-Save (PAYS) programs (</a:t>
            </a:r>
            <a:r>
              <a:rPr lang="en-US" sz="2400" dirty="0" err="1" smtClean="0">
                <a:latin typeface="Segoe UI Semibold" panose="020B0702040204020203" pitchFamily="34" charset="0"/>
              </a:rPr>
              <a:t>BayREN</a:t>
            </a:r>
            <a:r>
              <a:rPr lang="en-US" sz="2400" dirty="0" smtClean="0">
                <a:latin typeface="Segoe UI Semibold" panose="020B0702040204020203" pitchFamily="34" charset="0"/>
              </a:rPr>
              <a:t>);</a:t>
            </a:r>
          </a:p>
          <a:p>
            <a:pPr marL="342900" indent="-342900">
              <a:buFontTx/>
              <a:buChar char="-"/>
            </a:pPr>
            <a:endParaRPr lang="en-US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Description and preliminary comparison of the RENs’ organizational structure and program models. </a:t>
            </a:r>
            <a:endParaRPr lang="en-US" sz="2000" dirty="0" smtClean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Study Limitations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7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8229600" cy="4278094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following terms are given precise definitions for this study:</a:t>
            </a:r>
          </a:p>
          <a:p>
            <a:endParaRPr lang="en-US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r>
              <a:rPr lang="en-US" sz="2000" i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Value</a:t>
            </a:r>
            <a:r>
              <a:rPr lang="en-US" sz="2000" b="1" i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: </a:t>
            </a:r>
            <a:r>
              <a:rPr lang="en-US" sz="2000" dirty="0" smtClean="0">
                <a:latin typeface="Segoe UI Semibold" panose="020B0702040204020203" pitchFamily="34" charset="0"/>
              </a:rPr>
              <a:t>value indicates that a program either addresses activities that the IOUs cannot or do not intend to undertake, serves hard-to-reach populations, or demonstrates the potential to be replicated and scaled up. Additional value accrues to programs that address WE&amp;T, technology development, or the Water-Energy Nexus.</a:t>
            </a:r>
          </a:p>
          <a:p>
            <a:endParaRPr lang="en-US" sz="2000" dirty="0" smtClean="0">
              <a:latin typeface="Segoe UI Semibold" panose="020B0702040204020203" pitchFamily="34" charset="0"/>
            </a:endParaRPr>
          </a:p>
          <a:p>
            <a:r>
              <a:rPr lang="en-US" sz="2000" i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Effectiveness: </a:t>
            </a:r>
            <a:r>
              <a:rPr lang="en-US" sz="2000" dirty="0" smtClean="0">
                <a:latin typeface="Segoe UI Semibold" panose="020B0702040204020203" pitchFamily="34" charset="0"/>
              </a:rPr>
              <a:t>effectiveness indicates that the RENs demonstrate an ability to manage program implementation, to adapt as necessary to changes that arise, and to design program offerings that constituents find beneficial. 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Definitions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01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457200" y="2995285"/>
            <a:ext cx="8229600" cy="144655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Findings</a:t>
            </a:r>
            <a:endParaRPr lang="en-US" sz="8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0013" y="2104311"/>
            <a:ext cx="8229600" cy="7694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PRELIMINARY</a:t>
            </a:r>
            <a:endParaRPr lang="en-US" sz="4400" i="1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96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27809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Two new REN programs have the potential for energy savings.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BayREN’s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Pay-As-You-Save (PAYS) program offers technical assistance and program design for water agencies to implement on-bill financing of certain W-E Nexus measures, including showerheads and aerators.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SoCalREN’s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Regional Energy Center offers two software packages for municipal governments to track building energy usage and greenhouse gas reductions.</a:t>
            </a:r>
            <a:endParaRPr lang="en-US" sz="2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Value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92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46276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Both RENs undertake efforts to target hard-to-reach populations.</a:t>
            </a:r>
          </a:p>
          <a:p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Both RENs utilize Spanish-language outreach and Spanish-speaking contractors.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Both RENs have programming that specifically targets the multi-family sector.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targets persons with disabilities and under-represented populations for its WE&amp;T contractor training program.</a:t>
            </a:r>
            <a:endParaRPr lang="en-US" sz="2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Value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 Hard-to-Reach Populations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20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40120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study finds that most REN programs have the potential for scalability, but challenges exist for scaling up to larger geographic areas.</a:t>
            </a:r>
          </a:p>
          <a:p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have demonstrated their ability to effectively manage and leverage the consultants who largely implement their programs; this model will allow for the scaling up of individual programs.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However, the state’s rural areas would likely face challenges with replicating certain aspects of the existing REN models.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Value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 Scalability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66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52431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RENs overcame significant barriers to entry, gained proficiency as program administrators, and implemented a $75 million portfolio within 18 months.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delivered beneficial, useful programs despite significant bureaucratic obstacles and associated delays.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successfully learned to navigate the regulatory landscape and adjusted their processes as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Effectiveness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Program Management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3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15498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Survey responses indicate high satisfaction with the RENs’ program offerings.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SoCalREN’s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Public Agency Program and </a:t>
            </a: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BayREN’s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Home Upgrade Advisor and PAYS programs elicit high levels of satisfaction from program participants.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Participants also indicate that these programs offer a variety of beneficial expertise and assistance in successfully addressing challenges encountered in completing EE projects.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Effectiveness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Participant Satisfaction</a:t>
            </a:r>
            <a:endParaRPr lang="en-US" sz="2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2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2922756"/>
            <a:ext cx="8229600" cy="1015663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0013" y="2104311"/>
            <a:ext cx="8229600" cy="76944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PRELIMINARY</a:t>
            </a:r>
            <a:endParaRPr lang="en-US" sz="4400" i="1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95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278094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The RENs should continue. </a:t>
            </a: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Segoe UI Semibold" panose="020B0702040204020203" pitchFamily="34" charset="0"/>
              </a:rPr>
              <a:t>The RENs add important value by: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Offering technical expertise that otherwise would not be available to program participants;</a:t>
            </a:r>
          </a:p>
          <a:p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Segoe UI Semibold" panose="020B0702040204020203" pitchFamily="34" charset="0"/>
              </a:rPr>
              <a:t>Targeting </a:t>
            </a:r>
            <a:r>
              <a:rPr lang="en-US" sz="2400" dirty="0" smtClean="0">
                <a:latin typeface="Segoe UI Semibold" panose="020B0702040204020203" pitchFamily="34" charset="0"/>
              </a:rPr>
              <a:t>hard-to-reach </a:t>
            </a:r>
            <a:r>
              <a:rPr lang="en-US" sz="2400" dirty="0">
                <a:latin typeface="Segoe UI Semibold" panose="020B0702040204020203" pitchFamily="34" charset="0"/>
              </a:rPr>
              <a:t>populations</a:t>
            </a:r>
            <a:r>
              <a:rPr lang="en-US" sz="2400" dirty="0" smtClean="0">
                <a:latin typeface="Segoe UI Semibold" panose="020B0702040204020203" pitchFamily="34" charset="0"/>
              </a:rPr>
              <a:t>; </a:t>
            </a: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Coordinating linkages to program offerings by the IOUs.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5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838200"/>
            <a:ext cx="9601200" cy="762000"/>
          </a:xfrm>
        </p:spPr>
        <p:txBody>
          <a:bodyPr/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Tips and How-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to’s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315200" cy="4953000"/>
          </a:xfrm>
        </p:spPr>
        <p:txBody>
          <a:bodyPr/>
          <a:lstStyle/>
          <a:p>
            <a:r>
              <a:rPr lang="en-US" sz="2400" dirty="0" smtClean="0">
                <a:latin typeface="Segoe UI Semibold" panose="020B0702040204020203" pitchFamily="34" charset="0"/>
              </a:rPr>
              <a:t>For the webinar unplugged to be a success, all callers will need to have their phones set to mute.</a:t>
            </a:r>
          </a:p>
          <a:p>
            <a:pPr marL="0" indent="0">
              <a:buNone/>
            </a:pPr>
            <a:endParaRPr lang="en-US" sz="2400" dirty="0">
              <a:latin typeface="Segoe UI Semibold" panose="020B0702040204020203" pitchFamily="34" charset="0"/>
            </a:endParaRPr>
          </a:p>
          <a:p>
            <a:r>
              <a:rPr lang="en-US" sz="2400" dirty="0">
                <a:latin typeface="Segoe UI Semibold" panose="020B0702040204020203" pitchFamily="34" charset="0"/>
              </a:rPr>
              <a:t>Participants should call in </a:t>
            </a:r>
            <a:r>
              <a:rPr lang="en-US" sz="2400" dirty="0" smtClean="0">
                <a:latin typeface="Segoe UI Semibold" panose="020B0702040204020203" pitchFamily="34" charset="0"/>
              </a:rPr>
              <a:t>five minutes prior to the start of the webinar. The line will accommodate 100 participants on a first come, first served </a:t>
            </a:r>
            <a:r>
              <a:rPr lang="en-US" sz="2400" smtClean="0">
                <a:latin typeface="Segoe UI Semibold" panose="020B0702040204020203" pitchFamily="34" charset="0"/>
              </a:rPr>
              <a:t>basis.</a:t>
            </a:r>
          </a:p>
          <a:p>
            <a:endParaRPr lang="en-US" sz="2400" dirty="0" smtClean="0">
              <a:latin typeface="Segoe UI Semibold" panose="020B0702040204020203" pitchFamily="34" charset="0"/>
            </a:endParaRPr>
          </a:p>
          <a:p>
            <a:r>
              <a:rPr lang="en-US" sz="2400" dirty="0"/>
              <a:t>Call-in line: </a:t>
            </a:r>
            <a:r>
              <a:rPr lang="fr-FR" sz="2400" dirty="0"/>
              <a:t>866 642 1440 </a:t>
            </a:r>
          </a:p>
          <a:p>
            <a:r>
              <a:rPr lang="en-US" sz="2400" dirty="0"/>
              <a:t>Participant code: </a:t>
            </a:r>
            <a:r>
              <a:rPr lang="fr-FR" sz="2400" dirty="0"/>
              <a:t>751 6937#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3839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401205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The RENs should continue their programs and document customer response.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In particular, </a:t>
            </a:r>
            <a:r>
              <a:rPr lang="en-US" sz="2400" dirty="0" err="1" smtClean="0">
                <a:latin typeface="Segoe UI Semibold" panose="020B0702040204020203" pitchFamily="34" charset="0"/>
              </a:rPr>
              <a:t>BayREN’s</a:t>
            </a:r>
            <a:r>
              <a:rPr lang="en-US" sz="2400" dirty="0" smtClean="0">
                <a:latin typeface="Segoe UI Semibold" panose="020B0702040204020203" pitchFamily="34" charset="0"/>
              </a:rPr>
              <a:t> PAYS program and </a:t>
            </a:r>
            <a:r>
              <a:rPr lang="en-US" sz="2400" dirty="0" err="1" smtClean="0">
                <a:latin typeface="Segoe UI Semibold" panose="020B0702040204020203" pitchFamily="34" charset="0"/>
              </a:rPr>
              <a:t>SoCalREN’s</a:t>
            </a:r>
            <a:r>
              <a:rPr lang="en-US" sz="2400" dirty="0" smtClean="0">
                <a:latin typeface="Segoe UI Semibold" panose="020B0702040204020203" pitchFamily="34" charset="0"/>
              </a:rPr>
              <a:t> two software offerings provide value by addressing the water-energy nexus and deploying new technologies.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These scalable programs should be tracked to determine customer response and implement design changes accordingly.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63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278094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Ensure proper tracking of key metrics.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RENs argue that their strong relationships with local governments will increase long-term energy savings, but this claim cannot be assessed without tracking key metrics.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For example, </a:t>
            </a:r>
            <a:r>
              <a:rPr lang="en-US" sz="2400" dirty="0" err="1" smtClean="0">
                <a:latin typeface="Segoe UI Semibold" panose="020B0702040204020203" pitchFamily="34" charset="0"/>
              </a:rPr>
              <a:t>BayREN’s</a:t>
            </a:r>
            <a:r>
              <a:rPr lang="en-US" sz="2400" dirty="0" smtClean="0">
                <a:latin typeface="Segoe UI Semibold" panose="020B0702040204020203" pitchFamily="34" charset="0"/>
              </a:rPr>
              <a:t> Home Upgrade conversion rates increased from 4% in 2013 to 19% in 2014. Tracking such metrics allow for better analysis of the REN model and for comparison with the IOUs’ programs. 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63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3847207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Examine the following as part of the Phase II Value &amp; Effectiveness study:</a:t>
            </a:r>
          </a:p>
          <a:p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Should the RENs be made permanent or permitted to proceed on a non-probationary status?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Should the RENs’ budgets be increased?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Should the RENs be allowed to expand to new geographic or program design areas?</a:t>
            </a:r>
            <a:endParaRPr lang="en-US" sz="2800" dirty="0" smtClean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34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832092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Examine the following as part of the Phase II Value &amp; Effectiveness study:</a:t>
            </a:r>
          </a:p>
          <a:p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To what extent does there remain confusion among contractors who perform Home Upgrades regarding the roles of </a:t>
            </a:r>
            <a:r>
              <a:rPr lang="en-US" sz="2400" dirty="0" err="1" smtClean="0">
                <a:latin typeface="Segoe UI Semibold" panose="020B0702040204020203" pitchFamily="34" charset="0"/>
              </a:rPr>
              <a:t>BayREN</a:t>
            </a:r>
            <a:r>
              <a:rPr lang="en-US" sz="2400" dirty="0" smtClean="0">
                <a:latin typeface="Segoe UI Semibold" panose="020B0702040204020203" pitchFamily="34" charset="0"/>
              </a:rPr>
              <a:t> and its Home Upgrade Advisor program?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What are the costs, if any, of changing the lead county for a </a:t>
            </a:r>
            <a:r>
              <a:rPr lang="en-US" sz="2400" dirty="0" err="1" smtClean="0">
                <a:latin typeface="Segoe UI Semibold" panose="020B0702040204020203" pitchFamily="34" charset="0"/>
              </a:rPr>
              <a:t>BayREN</a:t>
            </a:r>
            <a:r>
              <a:rPr lang="en-US" sz="2400" dirty="0" smtClean="0">
                <a:latin typeface="Segoe UI Semibold" panose="020B0702040204020203" pitchFamily="34" charset="0"/>
              </a:rPr>
              <a:t> program?</a:t>
            </a:r>
          </a:p>
          <a:p>
            <a:pPr marL="342900" indent="-342900">
              <a:buFontTx/>
              <a:buChar char="-"/>
            </a:pPr>
            <a:endParaRPr lang="en-US" sz="20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What roles do the </a:t>
            </a:r>
            <a:r>
              <a:rPr lang="en-US" sz="2400" dirty="0" err="1" smtClean="0">
                <a:latin typeface="Segoe UI Semibold" panose="020B0702040204020203" pitchFamily="34" charset="0"/>
              </a:rPr>
              <a:t>SoCalREN</a:t>
            </a:r>
            <a:r>
              <a:rPr lang="en-US" sz="2400" dirty="0" smtClean="0">
                <a:latin typeface="Segoe UI Semibold" panose="020B0702040204020203" pitchFamily="34" charset="0"/>
              </a:rPr>
              <a:t> Advisory Council and the </a:t>
            </a:r>
            <a:r>
              <a:rPr lang="en-US" sz="2400" dirty="0" err="1" smtClean="0">
                <a:latin typeface="Segoe UI Semibold" panose="020B0702040204020203" pitchFamily="34" charset="0"/>
              </a:rPr>
              <a:t>SoCalREC</a:t>
            </a:r>
            <a:r>
              <a:rPr lang="en-US" sz="2400" dirty="0" smtClean="0">
                <a:latin typeface="Segoe UI Semibold" panose="020B0702040204020203" pitchFamily="34" charset="0"/>
              </a:rPr>
              <a:t> (Regional Energy Center) perform?</a:t>
            </a:r>
            <a:endParaRPr lang="en-US" sz="2800" dirty="0" smtClean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63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462760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Examine the following as part of the Phase II Value &amp; Effectiveness study:</a:t>
            </a:r>
          </a:p>
          <a:p>
            <a:endParaRPr lang="en-US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CPUC declined to set a cost-effectiveness level for the RENs but did direct them to provide C-E estimates, via the C-E Calculator. Future study </a:t>
            </a:r>
            <a:r>
              <a:rPr lang="en-US" sz="2400" dirty="0">
                <a:latin typeface="Segoe UI Semibold" panose="020B0702040204020203" pitchFamily="34" charset="0"/>
              </a:rPr>
              <a:t>c</a:t>
            </a:r>
            <a:r>
              <a:rPr lang="en-US" sz="2400" dirty="0" smtClean="0">
                <a:latin typeface="Segoe UI Semibold" panose="020B0702040204020203" pitchFamily="34" charset="0"/>
              </a:rPr>
              <a:t>ould examine this issue of C-E, weighing the vision of the RENs as entities that will procure deep, long-term savings.</a:t>
            </a:r>
          </a:p>
          <a:p>
            <a:pPr marL="342900" indent="-342900">
              <a:buFontTx/>
              <a:buChar char="-"/>
            </a:pPr>
            <a:endParaRPr lang="en-US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Segoe UI Semibold" panose="020B0702040204020203" pitchFamily="34" charset="0"/>
              </a:rPr>
              <a:t>How useful do customers find the </a:t>
            </a:r>
            <a:r>
              <a:rPr lang="en-US" sz="2400" dirty="0" err="1">
                <a:latin typeface="Segoe UI Semibold" panose="020B0702040204020203" pitchFamily="34" charset="0"/>
              </a:rPr>
              <a:t>SoCalREN</a:t>
            </a:r>
            <a:r>
              <a:rPr lang="en-US" sz="2400" dirty="0">
                <a:latin typeface="Segoe UI Semibold" panose="020B0702040204020203" pitchFamily="34" charset="0"/>
              </a:rPr>
              <a:t> EEMIS and CPEEMS software packages? What costs would be associated with scaling these packages statewide</a:t>
            </a:r>
            <a:r>
              <a:rPr lang="en-US" sz="2400" dirty="0" smtClean="0">
                <a:latin typeface="Segoe UI Semibold" panose="020B0702040204020203" pitchFamily="34" charset="0"/>
              </a:rPr>
              <a:t>?</a:t>
            </a:r>
            <a:endParaRPr lang="en-US" sz="2800" dirty="0" smtClean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28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724370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Undertake further study of the RENs.</a:t>
            </a:r>
          </a:p>
          <a:p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300" dirty="0" smtClean="0">
                <a:latin typeface="Segoe UI Semibold" panose="020B0702040204020203" pitchFamily="34" charset="0"/>
              </a:rPr>
              <a:t>For </a:t>
            </a:r>
            <a:r>
              <a:rPr lang="en-US" sz="2300" dirty="0">
                <a:latin typeface="Segoe UI Semibold" panose="020B0702040204020203" pitchFamily="34" charset="0"/>
              </a:rPr>
              <a:t>the CPUC’s Multi-Family study: examine the discrepancy in the number of units under retrofit for </a:t>
            </a:r>
            <a:r>
              <a:rPr lang="en-US" sz="2300" dirty="0" err="1">
                <a:latin typeface="Segoe UI Semibold" panose="020B0702040204020203" pitchFamily="34" charset="0"/>
              </a:rPr>
              <a:t>BayREN</a:t>
            </a:r>
            <a:r>
              <a:rPr lang="en-US" sz="2300" dirty="0">
                <a:latin typeface="Segoe UI Semibold" panose="020B0702040204020203" pitchFamily="34" charset="0"/>
              </a:rPr>
              <a:t> and for </a:t>
            </a:r>
            <a:r>
              <a:rPr lang="en-US" sz="2300" dirty="0" err="1">
                <a:latin typeface="Segoe UI Semibold" panose="020B0702040204020203" pitchFamily="34" charset="0"/>
              </a:rPr>
              <a:t>SoCalREN</a:t>
            </a:r>
            <a:r>
              <a:rPr lang="en-US" sz="2300" dirty="0">
                <a:latin typeface="Segoe UI Semibold" panose="020B0702040204020203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sz="23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300" dirty="0" smtClean="0">
                <a:latin typeface="Segoe UI Semibold" panose="020B0702040204020203" pitchFamily="34" charset="0"/>
              </a:rPr>
              <a:t>For the CPUC’s RENs Impact Assessment: examine whether the RENs’ non-resource activities cause more projects to move into the IOUs’ resource programs.</a:t>
            </a:r>
          </a:p>
          <a:p>
            <a:pPr marL="342900" indent="-342900">
              <a:buFontTx/>
              <a:buChar char="-"/>
            </a:pPr>
            <a:endParaRPr lang="en-US" sz="23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300" dirty="0" smtClean="0">
                <a:latin typeface="Segoe UI Semibold" panose="020B0702040204020203" pitchFamily="34" charset="0"/>
              </a:rPr>
              <a:t>As a proposed future study topic: address </a:t>
            </a:r>
            <a:r>
              <a:rPr lang="en-US" sz="2300" dirty="0">
                <a:latin typeface="Segoe UI Semibold" panose="020B0702040204020203" pitchFamily="34" charset="0"/>
              </a:rPr>
              <a:t>the need to understand customer and contractor confusion more fully and to design approaches to </a:t>
            </a:r>
            <a:r>
              <a:rPr lang="en-US" sz="2300" dirty="0" smtClean="0">
                <a:latin typeface="Segoe UI Semibold" panose="020B0702040204020203" pitchFamily="34" charset="0"/>
              </a:rPr>
              <a:t>resolve </a:t>
            </a:r>
            <a:r>
              <a:rPr lang="en-US" sz="2300" dirty="0">
                <a:latin typeface="Segoe UI Semibold" panose="020B0702040204020203" pitchFamily="34" charset="0"/>
              </a:rPr>
              <a:t>this confusion</a:t>
            </a:r>
            <a:r>
              <a:rPr lang="en-US" sz="2300" dirty="0" smtClean="0">
                <a:latin typeface="Segoe UI Semibold" panose="020B0702040204020203" pitchFamily="34" charset="0"/>
              </a:rPr>
              <a:t>.</a:t>
            </a:r>
            <a:endParaRPr lang="en-US" sz="23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21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616648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The following should be taken into consideration with regard to future RENs:</a:t>
            </a:r>
          </a:p>
          <a:p>
            <a:endParaRPr lang="en-US" sz="1600" dirty="0" smtClean="0"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CPUC should compile guidelines that delineate all regulatory processes to which existing and future RENs would be expected to adhere.</a:t>
            </a:r>
          </a:p>
          <a:p>
            <a:pPr marL="342900" indent="-342900">
              <a:buFontTx/>
              <a:buChar char="-"/>
            </a:pPr>
            <a:endParaRPr lang="en-US" sz="14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CPUC should consider ways to institute a reimbursement model for successful applicants or to provide seed funding for any new RENs to meet their initial regulatory obligations. This would help to facilitate access by resource-constrained local governments.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43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4278094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The following should be taken into consideration with regard to future RENs: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Segoe UI Semibold" panose="020B0702040204020203" pitchFamily="34" charset="0"/>
              </a:rPr>
              <a:t>Any RENs composed of rural areas should be afforded increased administrative costs, to cover </a:t>
            </a:r>
            <a:r>
              <a:rPr lang="en-US" sz="2400" dirty="0" smtClean="0">
                <a:solidFill>
                  <a:prstClr val="black"/>
                </a:solidFill>
                <a:latin typeface="Segoe UI Semibold" panose="020B0702040204020203" pitchFamily="34" charset="0"/>
              </a:rPr>
              <a:t>the higher </a:t>
            </a:r>
            <a:r>
              <a:rPr lang="en-US" sz="2400" dirty="0">
                <a:solidFill>
                  <a:prstClr val="black"/>
                </a:solidFill>
                <a:latin typeface="Segoe UI Semibold" panose="020B0702040204020203" pitchFamily="34" charset="0"/>
              </a:rPr>
              <a:t>costs of travel to meet with the IOUs and the CPUC</a:t>
            </a:r>
            <a:r>
              <a:rPr lang="en-US" sz="2400" dirty="0" smtClean="0">
                <a:solidFill>
                  <a:prstClr val="black"/>
                </a:solidFill>
                <a:latin typeface="Segoe UI Semibold" panose="020B0702040204020203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sz="28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CPUC should encourage any proposed RENs to demonstrate that they have drawn from the experience, models, and lessons learned from the existing REN pilots.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73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981201"/>
            <a:ext cx="8077200" cy="4447371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The following should be taken into consideration with regard to future RENs:</a:t>
            </a:r>
          </a:p>
          <a:p>
            <a:pPr lvl="0"/>
            <a:endParaRPr lang="en-US" sz="1200" dirty="0">
              <a:solidFill>
                <a:prstClr val="black"/>
              </a:solidFill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CPUC should review Energy Division staffing allocated to the RENs, to ensure adequate coverage of these new program administrators.  </a:t>
            </a:r>
          </a:p>
          <a:p>
            <a:pPr marL="342900" indent="-342900">
              <a:buFontTx/>
              <a:buChar char="-"/>
            </a:pPr>
            <a:endParaRPr lang="en-US" sz="1200" dirty="0">
              <a:latin typeface="Segoe UI Semibold" panose="020B07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Segoe UI Semibold" panose="020B0702040204020203" pitchFamily="34" charset="0"/>
              </a:rPr>
              <a:t>The local government EE community could communicate to their state representatives that the CPUC is need of additional staff resources to provide adequate support to new local government-derived program administrators</a:t>
            </a:r>
            <a:r>
              <a:rPr lang="en-US" sz="2400" smtClean="0">
                <a:latin typeface="Segoe UI Semibold" panose="020B0702040204020203" pitchFamily="34" charset="0"/>
              </a:rPr>
              <a:t>.      </a:t>
            </a:r>
            <a:r>
              <a:rPr lang="en-US" sz="1900" dirty="0" smtClean="0">
                <a:latin typeface="Segoe UI Semibold" panose="020B0702040204020203" pitchFamily="34" charset="0"/>
              </a:rPr>
              <a:t>(Full Disclosure: This is merely Jeremy’s own personal and somewhat biased observation)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Recommendations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4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4093428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Draft report released: Summer 2015</a:t>
            </a:r>
          </a:p>
          <a:p>
            <a:endParaRPr lang="en-US" sz="2400" b="1" dirty="0" smtClean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Follow-up webinar: Late summer / early fall 2015</a:t>
            </a:r>
          </a:p>
          <a:p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Related studies: </a:t>
            </a:r>
          </a:p>
          <a:p>
            <a:pPr marL="460375" lvl="1" indent="-342900">
              <a:buFont typeface="Segoe UI Semibold" panose="020B0702040204020203" pitchFamily="34" charset="0"/>
              <a:buChar char="−"/>
            </a:pP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Phase II of this Value &amp; Effectiveness Study (expected 2016)</a:t>
            </a:r>
          </a:p>
          <a:p>
            <a:pPr marL="460375" lvl="1" indent="-342900">
              <a:buFont typeface="Segoe UI Semibold" panose="020B0702040204020203" pitchFamily="34" charset="0"/>
              <a:buChar char="−"/>
            </a:pP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Completed study of the </a:t>
            </a:r>
            <a:r>
              <a:rPr lang="en-US" sz="20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</a:t>
            </a: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C&amp;S Permit Resource Opportunity Program (available on calmac.org)</a:t>
            </a:r>
          </a:p>
          <a:p>
            <a:pPr marL="460375" lvl="1" indent="-342900">
              <a:buFont typeface="Segoe UI Semibold" panose="020B0702040204020203" pitchFamily="34" charset="0"/>
              <a:buChar char="−"/>
            </a:pP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CPUC-led </a:t>
            </a:r>
            <a:r>
              <a:rPr lang="en-US" sz="20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</a:t>
            </a: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C&amp;S Compliance Improvement program (expected Q4 2015)</a:t>
            </a:r>
          </a:p>
          <a:p>
            <a:pPr marL="460375" lvl="1" indent="-342900">
              <a:buFont typeface="Segoe UI Semibold" panose="020B0702040204020203" pitchFamily="34" charset="0"/>
              <a:buChar char="−"/>
            </a:pP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CPUC-led MF study (expected Q1 2016)</a:t>
            </a:r>
          </a:p>
          <a:p>
            <a:pPr marL="460375" lvl="1" indent="-342900">
              <a:buFont typeface="Segoe UI Semibold" panose="020B0702040204020203" pitchFamily="34" charset="0"/>
              <a:buChar char="−"/>
            </a:pPr>
            <a:r>
              <a:rPr lang="en-US" sz="20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CPUC-led impact assessment of the RENs (expected 2016)</a:t>
            </a:r>
            <a:endParaRPr lang="en-US" sz="1600" b="1" dirty="0" smtClean="0">
              <a:latin typeface="Segoe UI Semibold" panose="020B0702040204020203" pitchFamily="34" charset="0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Wrap-up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93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838200"/>
            <a:ext cx="9601200" cy="762000"/>
          </a:xfrm>
        </p:spPr>
        <p:txBody>
          <a:bodyPr/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Tips and How-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to’s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696200" cy="4953000"/>
          </a:xfrm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r>
              <a:rPr lang="en-US" sz="2400" dirty="0">
                <a:latin typeface="Segoe UI Semibold" panose="020B0702040204020203" pitchFamily="34" charset="0"/>
              </a:rPr>
              <a:t>The </a:t>
            </a:r>
            <a:r>
              <a:rPr lang="en-US" sz="2400" dirty="0" smtClean="0">
                <a:latin typeface="Segoe UI Semibold" panose="020B0702040204020203" pitchFamily="34" charset="0"/>
              </a:rPr>
              <a:t>presenter will </a:t>
            </a:r>
            <a:r>
              <a:rPr lang="en-US" sz="2400" dirty="0">
                <a:latin typeface="Segoe UI Semibold" panose="020B0702040204020203" pitchFamily="34" charset="0"/>
              </a:rPr>
              <a:t>prompt participants when </a:t>
            </a:r>
            <a:r>
              <a:rPr lang="en-US" sz="2400" dirty="0" smtClean="0">
                <a:latin typeface="Segoe UI Semibold" panose="020B0702040204020203" pitchFamily="34" charset="0"/>
              </a:rPr>
              <a:t>it is time to advance to the </a:t>
            </a:r>
            <a:r>
              <a:rPr lang="en-US" sz="2400" dirty="0">
                <a:latin typeface="Segoe UI Semibold" panose="020B0702040204020203" pitchFamily="34" charset="0"/>
              </a:rPr>
              <a:t>next slide</a:t>
            </a:r>
            <a:r>
              <a:rPr lang="en-US" sz="2400" dirty="0" smtClean="0">
                <a:latin typeface="Segoe UI Semibold" panose="020B0702040204020203" pitchFamily="34" charset="0"/>
              </a:rPr>
              <a:t>.</a:t>
            </a:r>
          </a:p>
          <a:p>
            <a:endParaRPr lang="en-US" sz="900" dirty="0">
              <a:latin typeface="Segoe UI Semibold" panose="020B0702040204020203" pitchFamily="34" charset="0"/>
            </a:endParaRPr>
          </a:p>
          <a:p>
            <a:r>
              <a:rPr lang="en-US" sz="2400" dirty="0" smtClean="0">
                <a:latin typeface="Segoe UI Semibold" panose="020B0702040204020203" pitchFamily="34" charset="0"/>
              </a:rPr>
              <a:t>At the conclusion of each section of the presentation, the host will pause to ask if there are questions, at which point, callers with questions may unmute.</a:t>
            </a:r>
            <a:endParaRPr lang="en-US" sz="2400" dirty="0">
              <a:latin typeface="Segoe UI Semibold" panose="020B0702040204020203" pitchFamily="34" charset="0"/>
            </a:endParaRPr>
          </a:p>
          <a:p>
            <a:pPr marL="0" indent="0">
              <a:buNone/>
            </a:pPr>
            <a:endParaRPr lang="en-US" sz="900" dirty="0">
              <a:latin typeface="Segoe UI Semibold" panose="020B0702040204020203" pitchFamily="34" charset="0"/>
            </a:endParaRPr>
          </a:p>
          <a:p>
            <a:r>
              <a:rPr lang="en-US" sz="2400" dirty="0" smtClean="0">
                <a:latin typeface="Segoe UI Semibold" panose="020B0702040204020203" pitchFamily="34" charset="0"/>
              </a:rPr>
              <a:t>At these question times and at the conclusion of the presentation, questions may also </a:t>
            </a:r>
            <a:r>
              <a:rPr lang="en-US" sz="2400" dirty="0">
                <a:latin typeface="Segoe UI Semibold" panose="020B0702040204020203" pitchFamily="34" charset="0"/>
              </a:rPr>
              <a:t>be emailed to the </a:t>
            </a:r>
            <a:r>
              <a:rPr lang="en-US" sz="2400" dirty="0" smtClean="0">
                <a:latin typeface="Segoe UI Semibold" panose="020B0702040204020203" pitchFamily="34" charset="0"/>
              </a:rPr>
              <a:t>presenter at Jeremy.Battis@cpuc.ca.gov. </a:t>
            </a:r>
            <a:endParaRPr lang="en-US" sz="2400" dirty="0">
              <a:latin typeface="Segoe UI Semibold" panose="020B0702040204020203" pitchFamily="34" charset="0"/>
            </a:endParaRPr>
          </a:p>
          <a:p>
            <a:endParaRPr lang="en-US" sz="900" dirty="0">
              <a:latin typeface="Segoe UI Semibold" panose="020B0702040204020203" pitchFamily="34" charset="0"/>
            </a:endParaRPr>
          </a:p>
          <a:p>
            <a:r>
              <a:rPr lang="en-US" sz="2400" dirty="0" smtClean="0">
                <a:latin typeface="Segoe UI Semibold" panose="020B0702040204020203" pitchFamily="34" charset="0"/>
              </a:rPr>
              <a:t>All parties posing questions are asked to identify themselves and their agency.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99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144796"/>
            <a:ext cx="8229600" cy="1107996"/>
          </a:xfrm>
          <a:prstGeom prst="rect">
            <a:avLst/>
          </a:prstGeom>
          <a:gradFill>
            <a:gsLst>
              <a:gs pos="0">
                <a:srgbClr val="DDEBCF"/>
              </a:gs>
              <a:gs pos="43000">
                <a:srgbClr val="336600"/>
              </a:gs>
            </a:gsLst>
            <a:lin ang="4200000" scaled="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Q&amp;A</a:t>
            </a:r>
            <a:endParaRPr lang="en-US" sz="13800" dirty="0" smtClean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55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4478149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In 2012, the Commission authorized two Regional Energy Networks (RENs), pilot entities composed of local governments that design and administer energy efficiency programs absent of utility oversight. </a:t>
            </a:r>
          </a:p>
          <a:p>
            <a:endParaRPr lang="en-US" sz="1600" b="1" i="1" dirty="0" smtClean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Segoe UI Semibold" panose="020B0702040204020203" pitchFamily="34" charset="0"/>
              <a:buChar char="−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Combined, the two RENs have an operating budget of $75 million for program years 2013-2014.</a:t>
            </a:r>
          </a:p>
          <a:p>
            <a:pPr marL="342900" indent="-342900">
              <a:buFont typeface="Segoe UI Semibold" panose="020B0702040204020203" pitchFamily="34" charset="0"/>
              <a:buChar char="−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Segoe UI Semibold" panose="020B0702040204020203" pitchFamily="34" charset="0"/>
              <a:buChar char="−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Although the RENs are independent, the IOUs retain a role with regard to funding reimbursement and associated contract agreements.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Background: Overview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56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3785652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Commission sought for the RENs to address three operational areas: </a:t>
            </a:r>
          </a:p>
          <a:p>
            <a:endParaRPr lang="en-US" sz="1600" b="1" i="1" dirty="0" smtClean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should undertake programs that the IOUs cannot or do not intend to do.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should target hard-to-reach populations.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The RENs should design programs that have the potential to be scaled to larger geographic areas.</a:t>
            </a:r>
            <a:endParaRPr lang="en-US" sz="2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Background: Purpose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77391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3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3046988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Commission also directed the RENs to address the following: </a:t>
            </a:r>
          </a:p>
          <a:p>
            <a:endParaRPr lang="en-US" sz="1600" b="1" i="1" dirty="0" smtClean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Segoe UI Semibold" panose="020B0702040204020203" pitchFamily="34" charset="0"/>
              <a:buChar char="−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Workforce Education &amp; Training (WE&amp;T);</a:t>
            </a:r>
          </a:p>
          <a:p>
            <a:pPr marL="342900" indent="-342900">
              <a:buFont typeface="Segoe UI Semibold" panose="020B0702040204020203" pitchFamily="34" charset="0"/>
              <a:buChar char="−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Segoe UI Semibold" panose="020B0702040204020203" pitchFamily="34" charset="0"/>
              <a:buChar char="−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Technology development;</a:t>
            </a:r>
          </a:p>
          <a:p>
            <a:pPr marL="342900" indent="-342900">
              <a:buFont typeface="Segoe UI Semibold" panose="020B0702040204020203" pitchFamily="34" charset="0"/>
              <a:buChar char="−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Segoe UI Semibold" panose="020B0702040204020203" pitchFamily="34" charset="0"/>
              <a:buChar char="−"/>
            </a:pP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Water-Energy Nexus (W-E Nexus).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Background: Purpose (cont.)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54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433965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Southern California REN (</a:t>
            </a:r>
            <a:r>
              <a:rPr lang="en-US" sz="28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SoCalREN</a:t>
            </a:r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) covers most of the territory of SCE and </a:t>
            </a:r>
            <a:r>
              <a:rPr lang="en-US" sz="28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SoCalGas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.</a:t>
            </a:r>
          </a:p>
          <a:p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- </a:t>
            </a: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is composed of an Administrator (LA County), who receives input from an Advisory Council, consisting of 13 representatives from municipalities within </a:t>
            </a: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territory.</a:t>
            </a:r>
          </a:p>
          <a:p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- </a:t>
            </a: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SoCalREN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offers ten programs that target public agencies, in addition to serving the residential sector.</a:t>
            </a:r>
            <a:endParaRPr lang="en-US" sz="2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Background: </a:t>
            </a:r>
            <a:r>
              <a:rPr lang="en-US" sz="3600" dirty="0" err="1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SoCalREN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3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599" cy="3970318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The San Francisco Bay Area REN (</a:t>
            </a:r>
            <a:r>
              <a:rPr lang="en-US" sz="28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BayREN</a:t>
            </a:r>
            <a:r>
              <a:rPr lang="en-US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) covers the nine Bay Area counties, all within PG&amp;E territory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.</a:t>
            </a:r>
          </a:p>
          <a:p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is composed of a Coordinating Committee with ten voting members, including the nine counties and the Association of Bay Area Governments (ABAG).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Segoe UI Semibold" panose="020B0702040204020203" pitchFamily="34" charset="0"/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latin typeface="Segoe UI Semibold" panose="020B0702040204020203" pitchFamily="34" charset="0"/>
                <a:cs typeface="Aharoni" panose="02010803020104030203" pitchFamily="2" charset="-79"/>
              </a:rPr>
              <a:t>BayREN</a:t>
            </a:r>
            <a:r>
              <a:rPr lang="en-US" sz="2400" b="1" dirty="0" smtClean="0">
                <a:latin typeface="Segoe UI Semibold" panose="020B0702040204020203" pitchFamily="34" charset="0"/>
                <a:cs typeface="Aharoni" panose="02010803020104030203" pitchFamily="2" charset="-79"/>
              </a:rPr>
              <a:t> administers seven programs in the residential sector.</a:t>
            </a:r>
            <a:endParaRPr lang="en-US" sz="2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Background: </a:t>
            </a:r>
            <a:r>
              <a:rPr lang="en-US" sz="3600" dirty="0" err="1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BayREN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09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8229600" cy="4616648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This study examined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Segoe UI Semibold" panose="020B07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egoe UI Semibold" panose="020B0702040204020203" pitchFamily="34" charset="0"/>
              </a:rPr>
              <a:t>Do the RENs’ program offerings bring added benefits? Are they managed well?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Semibold" panose="020B07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egoe UI Semibold" panose="020B0702040204020203" pitchFamily="34" charset="0"/>
              </a:rPr>
              <a:t>What are the goals of the RENs’ programs, and how much progress have the RENs made toward the goals?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Semibold" panose="020B07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egoe UI Semibold" panose="020B0702040204020203" pitchFamily="34" charset="0"/>
              </a:rPr>
              <a:t>Do the RENs’ programs meet the criteria established by the Commission?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Semibold" panose="020B07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egoe UI Semibold" panose="020B0702040204020203" pitchFamily="34" charset="0"/>
              </a:rPr>
              <a:t>What are the advantages and disadvantages of the two different REN models?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25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Study Research Questions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10" descr="PUC_ColorSeal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9909" y="57849"/>
            <a:ext cx="609600" cy="60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53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1839</Words>
  <Application>Microsoft Office PowerPoint</Application>
  <PresentationFormat>On-screen Show (4:3)</PresentationFormat>
  <Paragraphs>206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1_Default Design</vt:lpstr>
      <vt:lpstr>2_Default Design</vt:lpstr>
      <vt:lpstr>PowerPoint Presentation</vt:lpstr>
      <vt:lpstr>Tips and How-to’s</vt:lpstr>
      <vt:lpstr>Tips and How-to’s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Lambert, Chris F. (Intern)</dc:creator>
  <cp:lastModifiedBy>Battis, Jeremy</cp:lastModifiedBy>
  <cp:revision>84</cp:revision>
  <dcterms:created xsi:type="dcterms:W3CDTF">2015-07-06T23:57:39Z</dcterms:created>
  <dcterms:modified xsi:type="dcterms:W3CDTF">2015-07-27T22:17:11Z</dcterms:modified>
</cp:coreProperties>
</file>